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Celandine" charset="1" panose="00000500000000000000"/>
      <p:regular r:id="rId19"/>
    </p:embeddedFont>
    <p:embeddedFont>
      <p:font typeface="Alice" charset="1" panose="00000500000000000000"/>
      <p:regular r:id="rId20"/>
    </p:embeddedFont>
    <p:embeddedFont>
      <p:font typeface="DM Sans" charset="1" panose="00000000000000000000"/>
      <p:regular r:id="rId21"/>
    </p:embeddedFont>
    <p:embeddedFont>
      <p:font typeface="Vollkorn Bold" charset="1" panose="000008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jpeg>
</file>

<file path=ppt/media/image2.svg>
</file>

<file path=ppt/media/image3.png>
</file>

<file path=ppt/media/image4.png>
</file>

<file path=ppt/media/image5.svg>
</file>

<file path=ppt/media/image6.pn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5400000">
            <a:off x="11392544" y="4154952"/>
            <a:ext cx="11958151" cy="1929323"/>
            <a:chOff x="0" y="0"/>
            <a:chExt cx="3149472" cy="508135"/>
          </a:xfrm>
        </p:grpSpPr>
        <p:sp>
          <p:nvSpPr>
            <p:cNvPr name="Freeform 3" id="3"/>
            <p:cNvSpPr/>
            <p:nvPr/>
          </p:nvSpPr>
          <p:spPr>
            <a:xfrm flipH="false" flipV="false" rot="0">
              <a:off x="0" y="0"/>
              <a:ext cx="3149472" cy="508135"/>
            </a:xfrm>
            <a:custGeom>
              <a:avLst/>
              <a:gdLst/>
              <a:ahLst/>
              <a:cxnLst/>
              <a:rect r="r" b="b" t="t" l="l"/>
              <a:pathLst>
                <a:path h="508135" w="3149472">
                  <a:moveTo>
                    <a:pt x="0" y="0"/>
                  </a:moveTo>
                  <a:lnTo>
                    <a:pt x="3149472" y="0"/>
                  </a:lnTo>
                  <a:lnTo>
                    <a:pt x="3149472" y="508135"/>
                  </a:lnTo>
                  <a:lnTo>
                    <a:pt x="0" y="508135"/>
                  </a:lnTo>
                  <a:close/>
                </a:path>
              </a:pathLst>
            </a:custGeom>
            <a:solidFill>
              <a:srgbClr val="145DA0"/>
            </a:solidFill>
          </p:spPr>
        </p:sp>
        <p:sp>
          <p:nvSpPr>
            <p:cNvPr name="TextBox 4" id="4"/>
            <p:cNvSpPr txBox="true"/>
            <p:nvPr/>
          </p:nvSpPr>
          <p:spPr>
            <a:xfrm>
              <a:off x="0" y="-28575"/>
              <a:ext cx="3149472" cy="536710"/>
            </a:xfrm>
            <a:prstGeom prst="rect">
              <a:avLst/>
            </a:prstGeom>
          </p:spPr>
          <p:txBody>
            <a:bodyPr anchor="ctr" rtlCol="false" tIns="50800" lIns="50800" bIns="50800" rIns="50800"/>
            <a:lstStyle/>
            <a:p>
              <a:pPr algn="ctr">
                <a:lnSpc>
                  <a:spcPts val="2590"/>
                </a:lnSpc>
              </a:pPr>
            </a:p>
          </p:txBody>
        </p:sp>
      </p:grpSp>
      <p:sp>
        <p:nvSpPr>
          <p:cNvPr name="Freeform 5" id="5"/>
          <p:cNvSpPr/>
          <p:nvPr/>
        </p:nvSpPr>
        <p:spPr>
          <a:xfrm flipH="false" flipV="false" rot="0">
            <a:off x="11208957" y="-1011147"/>
            <a:ext cx="2647750" cy="2647750"/>
          </a:xfrm>
          <a:custGeom>
            <a:avLst/>
            <a:gdLst/>
            <a:ahLst/>
            <a:cxnLst/>
            <a:rect r="r" b="b" t="t" l="l"/>
            <a:pathLst>
              <a:path h="2647750" w="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9854623" y="649592"/>
            <a:ext cx="7516996" cy="8987817"/>
            <a:chOff x="0" y="0"/>
            <a:chExt cx="8603361" cy="10286746"/>
          </a:xfrm>
        </p:grpSpPr>
        <p:sp>
          <p:nvSpPr>
            <p:cNvPr name="Freeform 7" id="7"/>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4"/>
              <a:stretch>
                <a:fillRect l="-39960" t="0" r="-39960" b="0"/>
              </a:stretch>
            </a:blipFill>
          </p:spPr>
        </p:sp>
      </p:grpSp>
      <p:sp>
        <p:nvSpPr>
          <p:cNvPr name="TextBox 8" id="8"/>
          <p:cNvSpPr txBox="true"/>
          <p:nvPr/>
        </p:nvSpPr>
        <p:spPr>
          <a:xfrm rot="0">
            <a:off x="710623" y="3102013"/>
            <a:ext cx="9144000" cy="6172200"/>
          </a:xfrm>
          <a:prstGeom prst="rect">
            <a:avLst/>
          </a:prstGeom>
        </p:spPr>
        <p:txBody>
          <a:bodyPr anchor="t" rtlCol="false" tIns="0" lIns="0" bIns="0" rIns="0">
            <a:spAutoFit/>
          </a:bodyPr>
          <a:lstStyle/>
          <a:p>
            <a:pPr algn="l">
              <a:lnSpc>
                <a:spcPts val="12179"/>
              </a:lnSpc>
            </a:pPr>
            <a:r>
              <a:rPr lang="en-US" sz="10149">
                <a:solidFill>
                  <a:srgbClr val="FFFBFB"/>
                </a:solidFill>
                <a:latin typeface="Celandine"/>
                <a:ea typeface="Celandine"/>
                <a:cs typeface="Celandine"/>
                <a:sym typeface="Celandine"/>
              </a:rPr>
              <a:t>      APT35 </a:t>
            </a:r>
          </a:p>
          <a:p>
            <a:pPr algn="l">
              <a:lnSpc>
                <a:spcPts val="12179"/>
              </a:lnSpc>
            </a:pPr>
            <a:r>
              <a:rPr lang="en-US" sz="10149">
                <a:solidFill>
                  <a:srgbClr val="FFFBFB"/>
                </a:solidFill>
                <a:latin typeface="Alice"/>
                <a:ea typeface="Alice"/>
                <a:cs typeface="Alice"/>
                <a:sym typeface="Alice"/>
              </a:rPr>
              <a:t>   ‘CHARMING</a:t>
            </a:r>
          </a:p>
          <a:p>
            <a:pPr algn="l">
              <a:lnSpc>
                <a:spcPts val="12179"/>
              </a:lnSpc>
            </a:pPr>
            <a:r>
              <a:rPr lang="en-US" sz="10149">
                <a:solidFill>
                  <a:srgbClr val="FFFBFB"/>
                </a:solidFill>
                <a:latin typeface="Alice"/>
                <a:ea typeface="Alice"/>
                <a:cs typeface="Alice"/>
                <a:sym typeface="Alice"/>
              </a:rPr>
              <a:t>     KITTEN'</a:t>
            </a:r>
          </a:p>
          <a:p>
            <a:pPr algn="l">
              <a:lnSpc>
                <a:spcPts val="12179"/>
              </a:lnSpc>
            </a:pPr>
          </a:p>
        </p:txBody>
      </p:sp>
      <p:sp>
        <p:nvSpPr>
          <p:cNvPr name="Freeform 9" id="9"/>
          <p:cNvSpPr/>
          <p:nvPr/>
        </p:nvSpPr>
        <p:spPr>
          <a:xfrm flipH="false" flipV="false" rot="0">
            <a:off x="-295175" y="8630507"/>
            <a:ext cx="2647750" cy="2647750"/>
          </a:xfrm>
          <a:custGeom>
            <a:avLst/>
            <a:gdLst/>
            <a:ahLst/>
            <a:cxnLst/>
            <a:rect r="r" b="b" t="t" l="l"/>
            <a:pathLst>
              <a:path h="2647750" w="2647750">
                <a:moveTo>
                  <a:pt x="0" y="0"/>
                </a:moveTo>
                <a:lnTo>
                  <a:pt x="2647750" y="0"/>
                </a:lnTo>
                <a:lnTo>
                  <a:pt x="2647750" y="2647751"/>
                </a:lnTo>
                <a:lnTo>
                  <a:pt x="0" y="26477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613252" y="-674283"/>
            <a:ext cx="2647750" cy="2647750"/>
          </a:xfrm>
          <a:custGeom>
            <a:avLst/>
            <a:gdLst/>
            <a:ahLst/>
            <a:cxnLst/>
            <a:rect r="r" b="b" t="t" l="l"/>
            <a:pathLst>
              <a:path h="2647750" w="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3860032"/>
          </a:xfrm>
          <a:custGeom>
            <a:avLst/>
            <a:gdLst/>
            <a:ahLst/>
            <a:cxnLst/>
            <a:rect r="r" b="b" t="t" l="l"/>
            <a:pathLst>
              <a:path h="3860032" w="18288000">
                <a:moveTo>
                  <a:pt x="0" y="0"/>
                </a:moveTo>
                <a:lnTo>
                  <a:pt x="18288000" y="0"/>
                </a:lnTo>
                <a:lnTo>
                  <a:pt x="18288000" y="3860032"/>
                </a:lnTo>
                <a:lnTo>
                  <a:pt x="0" y="3860032"/>
                </a:lnTo>
                <a:lnTo>
                  <a:pt x="0" y="0"/>
                </a:lnTo>
                <a:close/>
              </a:path>
            </a:pathLst>
          </a:custGeom>
          <a:blipFill>
            <a:blip r:embed="rId2"/>
            <a:stretch>
              <a:fillRect l="0" t="-107827" r="0" b="-107827"/>
            </a:stretch>
          </a:blipFill>
        </p:spPr>
      </p:sp>
      <p:grpSp>
        <p:nvGrpSpPr>
          <p:cNvPr name="Group 3" id="3"/>
          <p:cNvGrpSpPr/>
          <p:nvPr/>
        </p:nvGrpSpPr>
        <p:grpSpPr>
          <a:xfrm rot="0">
            <a:off x="4458366" y="0"/>
            <a:ext cx="9658350" cy="3968919"/>
            <a:chOff x="0" y="0"/>
            <a:chExt cx="2543763" cy="1045312"/>
          </a:xfrm>
        </p:grpSpPr>
        <p:sp>
          <p:nvSpPr>
            <p:cNvPr name="Freeform 4" id="4"/>
            <p:cNvSpPr/>
            <p:nvPr/>
          </p:nvSpPr>
          <p:spPr>
            <a:xfrm flipH="false" flipV="false" rot="0">
              <a:off x="0" y="0"/>
              <a:ext cx="2543763" cy="1045312"/>
            </a:xfrm>
            <a:custGeom>
              <a:avLst/>
              <a:gdLst/>
              <a:ahLst/>
              <a:cxnLst/>
              <a:rect r="r" b="b" t="t" l="l"/>
              <a:pathLst>
                <a:path h="1045312" w="2543763">
                  <a:moveTo>
                    <a:pt x="0" y="0"/>
                  </a:moveTo>
                  <a:lnTo>
                    <a:pt x="2543763" y="0"/>
                  </a:lnTo>
                  <a:lnTo>
                    <a:pt x="2543763" y="1045312"/>
                  </a:lnTo>
                  <a:lnTo>
                    <a:pt x="0" y="1045312"/>
                  </a:lnTo>
                  <a:close/>
                </a:path>
              </a:pathLst>
            </a:custGeom>
            <a:solidFill>
              <a:srgbClr val="051D40">
                <a:alpha val="74902"/>
              </a:srgbClr>
            </a:solidFill>
          </p:spPr>
        </p:sp>
        <p:sp>
          <p:nvSpPr>
            <p:cNvPr name="TextBox 5" id="5"/>
            <p:cNvSpPr txBox="true"/>
            <p:nvPr/>
          </p:nvSpPr>
          <p:spPr>
            <a:xfrm>
              <a:off x="0" y="-38100"/>
              <a:ext cx="2543763" cy="1083412"/>
            </a:xfrm>
            <a:prstGeom prst="rect">
              <a:avLst/>
            </a:prstGeom>
          </p:spPr>
          <p:txBody>
            <a:bodyPr anchor="ctr" rtlCol="false" tIns="50800" lIns="50800" bIns="50800" rIns="50800"/>
            <a:lstStyle/>
            <a:p>
              <a:pPr algn="ctr">
                <a:lnSpc>
                  <a:spcPts val="2605"/>
                </a:lnSpc>
              </a:pPr>
            </a:p>
          </p:txBody>
        </p:sp>
      </p:grpSp>
      <p:sp>
        <p:nvSpPr>
          <p:cNvPr name="TextBox 6" id="6"/>
          <p:cNvSpPr txBox="true"/>
          <p:nvPr/>
        </p:nvSpPr>
        <p:spPr>
          <a:xfrm rot="0">
            <a:off x="5021151" y="1517735"/>
            <a:ext cx="8245699" cy="923925"/>
          </a:xfrm>
          <a:prstGeom prst="rect">
            <a:avLst/>
          </a:prstGeom>
        </p:spPr>
        <p:txBody>
          <a:bodyPr anchor="t" rtlCol="false" tIns="0" lIns="0" bIns="0" rIns="0">
            <a:spAutoFit/>
          </a:bodyPr>
          <a:lstStyle/>
          <a:p>
            <a:pPr algn="ctr" marL="0" indent="0" lvl="0">
              <a:lnSpc>
                <a:spcPts val="7247"/>
              </a:lnSpc>
              <a:spcBef>
                <a:spcPct val="0"/>
              </a:spcBef>
            </a:pPr>
            <a:r>
              <a:rPr lang="en-US" sz="6039">
                <a:solidFill>
                  <a:srgbClr val="FFFFFF"/>
                </a:solidFill>
                <a:latin typeface="Vollkorn Bold"/>
                <a:ea typeface="Vollkorn Bold"/>
                <a:cs typeface="Vollkorn Bold"/>
                <a:sym typeface="Vollkorn Bold"/>
              </a:rPr>
              <a:t>PERSISTENCE</a:t>
            </a:r>
          </a:p>
        </p:txBody>
      </p:sp>
      <p:sp>
        <p:nvSpPr>
          <p:cNvPr name="AutoShape 7" id="7"/>
          <p:cNvSpPr/>
          <p:nvPr/>
        </p:nvSpPr>
        <p:spPr>
          <a:xfrm>
            <a:off x="5021151" y="6585401"/>
            <a:ext cx="8735422" cy="0"/>
          </a:xfrm>
          <a:prstGeom prst="line">
            <a:avLst/>
          </a:prstGeom>
          <a:ln cap="flat" w="47625">
            <a:solidFill>
              <a:srgbClr val="145DA0"/>
            </a:solidFill>
            <a:prstDash val="solid"/>
            <a:headEnd type="none" len="sm" w="sm"/>
            <a:tailEnd type="none" len="sm" w="sm"/>
          </a:ln>
        </p:spPr>
      </p:sp>
      <p:sp>
        <p:nvSpPr>
          <p:cNvPr name="TextBox 8" id="8"/>
          <p:cNvSpPr txBox="true"/>
          <p:nvPr/>
        </p:nvSpPr>
        <p:spPr>
          <a:xfrm rot="0">
            <a:off x="689245" y="4560608"/>
            <a:ext cx="16909511" cy="4647625"/>
          </a:xfrm>
          <a:prstGeom prst="rect">
            <a:avLst/>
          </a:prstGeom>
        </p:spPr>
        <p:txBody>
          <a:bodyPr anchor="t" rtlCol="false" tIns="0" lIns="0" bIns="0" rIns="0">
            <a:spAutoFit/>
          </a:bodyPr>
          <a:lstStyle/>
          <a:p>
            <a:pPr algn="l" marL="725094" indent="-362547" lvl="1">
              <a:lnSpc>
                <a:spcPts val="4634"/>
              </a:lnSpc>
              <a:buFont typeface="Arial"/>
              <a:buChar char="•"/>
            </a:pPr>
            <a:r>
              <a:rPr lang="en-US" sz="3358">
                <a:solidFill>
                  <a:srgbClr val="FFFFFF"/>
                </a:solidFill>
                <a:latin typeface="Alice"/>
                <a:ea typeface="Alice"/>
                <a:cs typeface="Alice"/>
                <a:sym typeface="Alice"/>
              </a:rPr>
              <a:t>Apart from persistent command and control (C2) beaconing, the compromised device did not show any other indications of criminal activity. It waited for the attackers to provide instructions for many days. This is referred to as lying low the hacker continues active within a system but stays out of sight, evading discovery either on purpose or because they are happy to have backdoor access into the company and are concentrating on another target. APT that has gained a footing and is waiting to carry out their assault covertly is, in any case, a nightmare situation for a security team and any security provider</a:t>
            </a:r>
          </a:p>
        </p:txBody>
      </p:sp>
      <p:sp>
        <p:nvSpPr>
          <p:cNvPr name="AutoShape 9" id="9"/>
          <p:cNvSpPr/>
          <p:nvPr/>
        </p:nvSpPr>
        <p:spPr>
          <a:xfrm>
            <a:off x="5021151" y="9130445"/>
            <a:ext cx="8735422" cy="0"/>
          </a:xfrm>
          <a:prstGeom prst="line">
            <a:avLst/>
          </a:prstGeom>
          <a:ln cap="flat" w="47625">
            <a:solidFill>
              <a:srgbClr val="145DA0"/>
            </a:solidFill>
            <a:prstDash val="solid"/>
            <a:headEnd type="none" len="sm" w="sm"/>
            <a:tailEnd type="none" len="sm" w="sm"/>
          </a:ln>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grpSp>
        <p:nvGrpSpPr>
          <p:cNvPr name="Group 2" id="2"/>
          <p:cNvGrpSpPr/>
          <p:nvPr/>
        </p:nvGrpSpPr>
        <p:grpSpPr>
          <a:xfrm rot="-10800000">
            <a:off x="81160" y="9867407"/>
            <a:ext cx="13457996" cy="3264379"/>
            <a:chOff x="0" y="0"/>
            <a:chExt cx="17943995" cy="4352506"/>
          </a:xfrm>
        </p:grpSpPr>
        <p:sp>
          <p:nvSpPr>
            <p:cNvPr name="Freeform 3" id="3"/>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5" id="5"/>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Freeform 7" id="7"/>
          <p:cNvSpPr/>
          <p:nvPr/>
        </p:nvSpPr>
        <p:spPr>
          <a:xfrm flipH="false" flipV="false" rot="6150721">
            <a:off x="6080933" y="4579544"/>
            <a:ext cx="13544802" cy="1127911"/>
          </a:xfrm>
          <a:custGeom>
            <a:avLst/>
            <a:gdLst/>
            <a:ahLst/>
            <a:cxnLst/>
            <a:rect r="r" b="b" t="t" l="l"/>
            <a:pathLst>
              <a:path h="1127911" w="13544802">
                <a:moveTo>
                  <a:pt x="0" y="0"/>
                </a:moveTo>
                <a:lnTo>
                  <a:pt x="13544801" y="0"/>
                </a:lnTo>
                <a:lnTo>
                  <a:pt x="13544801" y="1127912"/>
                </a:lnTo>
                <a:lnTo>
                  <a:pt x="0" y="1127912"/>
                </a:lnTo>
                <a:lnTo>
                  <a:pt x="0" y="0"/>
                </a:lnTo>
                <a:close/>
              </a:path>
            </a:pathLst>
          </a:custGeom>
          <a:blipFill>
            <a:blip r:embed="rId4"/>
            <a:stretch>
              <a:fillRect l="0" t="-137172" r="0" b="0"/>
            </a:stretch>
          </a:blipFill>
        </p:spPr>
      </p:sp>
      <p:sp>
        <p:nvSpPr>
          <p:cNvPr name="Freeform 8" id="8"/>
          <p:cNvSpPr/>
          <p:nvPr/>
        </p:nvSpPr>
        <p:spPr>
          <a:xfrm flipH="false" flipV="false" rot="-4615544">
            <a:off x="10510810" y="5041623"/>
            <a:ext cx="13544802" cy="1127911"/>
          </a:xfrm>
          <a:custGeom>
            <a:avLst/>
            <a:gdLst/>
            <a:ahLst/>
            <a:cxnLst/>
            <a:rect r="r" b="b" t="t" l="l"/>
            <a:pathLst>
              <a:path h="1127911" w="13544802">
                <a:moveTo>
                  <a:pt x="0" y="0"/>
                </a:moveTo>
                <a:lnTo>
                  <a:pt x="13544801" y="0"/>
                </a:lnTo>
                <a:lnTo>
                  <a:pt x="13544801" y="1127912"/>
                </a:lnTo>
                <a:lnTo>
                  <a:pt x="0" y="1127912"/>
                </a:lnTo>
                <a:lnTo>
                  <a:pt x="0" y="0"/>
                </a:lnTo>
                <a:close/>
              </a:path>
            </a:pathLst>
          </a:custGeom>
          <a:blipFill>
            <a:blip r:embed="rId4"/>
            <a:stretch>
              <a:fillRect l="0" t="-137172" r="0" b="0"/>
            </a:stretch>
          </a:blipFill>
        </p:spPr>
      </p:sp>
      <p:grpSp>
        <p:nvGrpSpPr>
          <p:cNvPr name="Group 9" id="9"/>
          <p:cNvGrpSpPr/>
          <p:nvPr/>
        </p:nvGrpSpPr>
        <p:grpSpPr>
          <a:xfrm rot="-10800000">
            <a:off x="15831039" y="9258300"/>
            <a:ext cx="13457996" cy="3264379"/>
            <a:chOff x="0" y="0"/>
            <a:chExt cx="17943995" cy="4352506"/>
          </a:xfrm>
        </p:grpSpPr>
        <p:sp>
          <p:nvSpPr>
            <p:cNvPr name="Freeform 10" id="10"/>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12" id="12"/>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TextBox 14" id="14"/>
          <p:cNvSpPr txBox="true"/>
          <p:nvPr/>
        </p:nvSpPr>
        <p:spPr>
          <a:xfrm rot="0">
            <a:off x="150585" y="266700"/>
            <a:ext cx="9423041" cy="1539800"/>
          </a:xfrm>
          <a:prstGeom prst="rect">
            <a:avLst/>
          </a:prstGeom>
        </p:spPr>
        <p:txBody>
          <a:bodyPr anchor="t" rtlCol="false" tIns="0" lIns="0" bIns="0" rIns="0">
            <a:spAutoFit/>
          </a:bodyPr>
          <a:lstStyle/>
          <a:p>
            <a:pPr algn="ctr" marL="0" indent="0" lvl="0">
              <a:lnSpc>
                <a:spcPts val="6006"/>
              </a:lnSpc>
              <a:spcBef>
                <a:spcPct val="0"/>
              </a:spcBef>
            </a:pPr>
            <a:r>
              <a:rPr lang="en-US" sz="5005">
                <a:solidFill>
                  <a:srgbClr val="FFFFFF"/>
                </a:solidFill>
                <a:latin typeface="Alice"/>
                <a:ea typeface="Alice"/>
                <a:cs typeface="Alice"/>
                <a:sym typeface="Alice"/>
              </a:rPr>
              <a:t>Communication Methods HTTP/HTTPS</a:t>
            </a:r>
          </a:p>
        </p:txBody>
      </p:sp>
      <p:sp>
        <p:nvSpPr>
          <p:cNvPr name="TextBox 15" id="15"/>
          <p:cNvSpPr txBox="true"/>
          <p:nvPr/>
        </p:nvSpPr>
        <p:spPr>
          <a:xfrm rot="0">
            <a:off x="1132894" y="2295678"/>
            <a:ext cx="16022213" cy="7210352"/>
          </a:xfrm>
          <a:prstGeom prst="rect">
            <a:avLst/>
          </a:prstGeom>
        </p:spPr>
        <p:txBody>
          <a:bodyPr anchor="t" rtlCol="false" tIns="0" lIns="0" bIns="0" rIns="0">
            <a:spAutoFit/>
          </a:bodyPr>
          <a:lstStyle/>
          <a:p>
            <a:pPr algn="l">
              <a:lnSpc>
                <a:spcPts val="5179"/>
              </a:lnSpc>
            </a:pPr>
            <a:r>
              <a:rPr lang="en-US" sz="3753">
                <a:solidFill>
                  <a:srgbClr val="FFFFFF"/>
                </a:solidFill>
                <a:latin typeface="Alice"/>
                <a:ea typeface="Alice"/>
                <a:cs typeface="Alice"/>
                <a:sym typeface="Alice"/>
              </a:rPr>
              <a:t> APT35 frequently uses HTTP and HTTPS protocols for C2 communications. </a:t>
            </a:r>
          </a:p>
          <a:p>
            <a:pPr algn="l" marL="810313" indent="-405157" lvl="1">
              <a:lnSpc>
                <a:spcPts val="5179"/>
              </a:lnSpc>
              <a:buFont typeface="Arial"/>
              <a:buChar char="•"/>
            </a:pPr>
            <a:r>
              <a:rPr lang="en-US" sz="3753">
                <a:solidFill>
                  <a:srgbClr val="FFFFFF"/>
                </a:solidFill>
                <a:latin typeface="Alice"/>
                <a:ea typeface="Alice"/>
                <a:cs typeface="Alice"/>
                <a:sym typeface="Alice"/>
              </a:rPr>
              <a:t>HTTPS, in particular, helps in evading detection by encrypting the traffic, making it harder for security solutions to inspect the contents.</a:t>
            </a:r>
          </a:p>
          <a:p>
            <a:pPr algn="l" marL="810313" indent="-405157" lvl="1">
              <a:lnSpc>
                <a:spcPts val="5179"/>
              </a:lnSpc>
              <a:buFont typeface="Arial"/>
              <a:buChar char="•"/>
            </a:pPr>
            <a:r>
              <a:rPr lang="en-US" sz="3753">
                <a:solidFill>
                  <a:srgbClr val="FFFFFF"/>
                </a:solidFill>
                <a:latin typeface="Alice"/>
                <a:ea typeface="Alice"/>
                <a:cs typeface="Alice"/>
                <a:sym typeface="Alice"/>
              </a:rPr>
              <a:t>DNS Tunneling: They have also employed DNS tunneling, a method of encoding data within DNS queries and responses, to communicate with the C2 server. This can bypass traditional network defenses.</a:t>
            </a:r>
          </a:p>
          <a:p>
            <a:pPr algn="l" marL="810313" indent="-405157" lvl="1">
              <a:lnSpc>
                <a:spcPts val="5179"/>
              </a:lnSpc>
              <a:buFont typeface="Arial"/>
              <a:buChar char="•"/>
            </a:pPr>
            <a:r>
              <a:rPr lang="en-US" sz="3753">
                <a:solidFill>
                  <a:srgbClr val="FFFFFF"/>
                </a:solidFill>
                <a:latin typeface="Alice"/>
                <a:ea typeface="Alice"/>
                <a:cs typeface="Alice"/>
                <a:sym typeface="Alice"/>
              </a:rPr>
              <a:t>Social Media and Email: The group has utilized social media platforms and email for C2 communications. This involves using direct messages or specially crafted emails to send commands and receive data from infected systems.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grpSp>
        <p:nvGrpSpPr>
          <p:cNvPr name="Group 2" id="2"/>
          <p:cNvGrpSpPr/>
          <p:nvPr/>
        </p:nvGrpSpPr>
        <p:grpSpPr>
          <a:xfrm rot="-10800000">
            <a:off x="81160" y="9867407"/>
            <a:ext cx="13457996" cy="3264379"/>
            <a:chOff x="0" y="0"/>
            <a:chExt cx="17943995" cy="4352506"/>
          </a:xfrm>
        </p:grpSpPr>
        <p:sp>
          <p:nvSpPr>
            <p:cNvPr name="Freeform 3" id="3"/>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5" id="5"/>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Freeform 7" id="7"/>
          <p:cNvSpPr/>
          <p:nvPr/>
        </p:nvSpPr>
        <p:spPr>
          <a:xfrm flipH="false" flipV="false" rot="6150721">
            <a:off x="6080933" y="4579544"/>
            <a:ext cx="13544802" cy="1127911"/>
          </a:xfrm>
          <a:custGeom>
            <a:avLst/>
            <a:gdLst/>
            <a:ahLst/>
            <a:cxnLst/>
            <a:rect r="r" b="b" t="t" l="l"/>
            <a:pathLst>
              <a:path h="1127911" w="13544802">
                <a:moveTo>
                  <a:pt x="0" y="0"/>
                </a:moveTo>
                <a:lnTo>
                  <a:pt x="13544801" y="0"/>
                </a:lnTo>
                <a:lnTo>
                  <a:pt x="13544801" y="1127912"/>
                </a:lnTo>
                <a:lnTo>
                  <a:pt x="0" y="1127912"/>
                </a:lnTo>
                <a:lnTo>
                  <a:pt x="0" y="0"/>
                </a:lnTo>
                <a:close/>
              </a:path>
            </a:pathLst>
          </a:custGeom>
          <a:blipFill>
            <a:blip r:embed="rId4"/>
            <a:stretch>
              <a:fillRect l="0" t="-137172" r="0" b="0"/>
            </a:stretch>
          </a:blipFill>
        </p:spPr>
      </p:sp>
      <p:sp>
        <p:nvSpPr>
          <p:cNvPr name="Freeform 8" id="8"/>
          <p:cNvSpPr/>
          <p:nvPr/>
        </p:nvSpPr>
        <p:spPr>
          <a:xfrm flipH="false" flipV="false" rot="-4615544">
            <a:off x="10510810" y="5041623"/>
            <a:ext cx="13544802" cy="1127911"/>
          </a:xfrm>
          <a:custGeom>
            <a:avLst/>
            <a:gdLst/>
            <a:ahLst/>
            <a:cxnLst/>
            <a:rect r="r" b="b" t="t" l="l"/>
            <a:pathLst>
              <a:path h="1127911" w="13544802">
                <a:moveTo>
                  <a:pt x="0" y="0"/>
                </a:moveTo>
                <a:lnTo>
                  <a:pt x="13544801" y="0"/>
                </a:lnTo>
                <a:lnTo>
                  <a:pt x="13544801" y="1127912"/>
                </a:lnTo>
                <a:lnTo>
                  <a:pt x="0" y="1127912"/>
                </a:lnTo>
                <a:lnTo>
                  <a:pt x="0" y="0"/>
                </a:lnTo>
                <a:close/>
              </a:path>
            </a:pathLst>
          </a:custGeom>
          <a:blipFill>
            <a:blip r:embed="rId4"/>
            <a:stretch>
              <a:fillRect l="0" t="-137172" r="0" b="0"/>
            </a:stretch>
          </a:blipFill>
        </p:spPr>
      </p:sp>
      <p:grpSp>
        <p:nvGrpSpPr>
          <p:cNvPr name="Group 9" id="9"/>
          <p:cNvGrpSpPr/>
          <p:nvPr/>
        </p:nvGrpSpPr>
        <p:grpSpPr>
          <a:xfrm rot="-10800000">
            <a:off x="15831039" y="9258300"/>
            <a:ext cx="13457996" cy="3264379"/>
            <a:chOff x="0" y="0"/>
            <a:chExt cx="17943995" cy="4352506"/>
          </a:xfrm>
        </p:grpSpPr>
        <p:sp>
          <p:nvSpPr>
            <p:cNvPr name="Freeform 10" id="10"/>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12" id="12"/>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TextBox 14" id="14"/>
          <p:cNvSpPr txBox="true"/>
          <p:nvPr/>
        </p:nvSpPr>
        <p:spPr>
          <a:xfrm rot="0">
            <a:off x="150585" y="266700"/>
            <a:ext cx="9423041" cy="779425"/>
          </a:xfrm>
          <a:prstGeom prst="rect">
            <a:avLst/>
          </a:prstGeom>
        </p:spPr>
        <p:txBody>
          <a:bodyPr anchor="t" rtlCol="false" tIns="0" lIns="0" bIns="0" rIns="0">
            <a:spAutoFit/>
          </a:bodyPr>
          <a:lstStyle/>
          <a:p>
            <a:pPr algn="ctr" marL="0" indent="0" lvl="0">
              <a:lnSpc>
                <a:spcPts val="6006"/>
              </a:lnSpc>
              <a:spcBef>
                <a:spcPct val="0"/>
              </a:spcBef>
            </a:pPr>
            <a:r>
              <a:rPr lang="en-US" sz="5005">
                <a:solidFill>
                  <a:srgbClr val="FFFFFF"/>
                </a:solidFill>
                <a:latin typeface="Alice"/>
                <a:ea typeface="Alice"/>
                <a:cs typeface="Alice"/>
                <a:sym typeface="Alice"/>
              </a:rPr>
              <a:t>Command and Control (C2)</a:t>
            </a:r>
          </a:p>
        </p:txBody>
      </p:sp>
      <p:sp>
        <p:nvSpPr>
          <p:cNvPr name="TextBox 15" id="15"/>
          <p:cNvSpPr txBox="true"/>
          <p:nvPr/>
        </p:nvSpPr>
        <p:spPr>
          <a:xfrm rot="0">
            <a:off x="692983" y="1513699"/>
            <a:ext cx="16022213" cy="7867577"/>
          </a:xfrm>
          <a:prstGeom prst="rect">
            <a:avLst/>
          </a:prstGeom>
        </p:spPr>
        <p:txBody>
          <a:bodyPr anchor="t" rtlCol="false" tIns="0" lIns="0" bIns="0" rIns="0">
            <a:spAutoFit/>
          </a:bodyPr>
          <a:lstStyle/>
          <a:p>
            <a:pPr algn="l">
              <a:lnSpc>
                <a:spcPts val="5179"/>
              </a:lnSpc>
            </a:pPr>
            <a:r>
              <a:rPr lang="en-US" sz="3753">
                <a:solidFill>
                  <a:srgbClr val="FFFFFF"/>
                </a:solidFill>
                <a:latin typeface="Alice"/>
                <a:ea typeface="Alice"/>
                <a:cs typeface="Alice"/>
                <a:sym typeface="Alice"/>
              </a:rPr>
              <a:t> C2 Infrastructure </a:t>
            </a:r>
          </a:p>
          <a:p>
            <a:pPr algn="l" marL="810313" indent="-405157" lvl="1">
              <a:lnSpc>
                <a:spcPts val="5179"/>
              </a:lnSpc>
              <a:buFont typeface="Arial"/>
              <a:buChar char="•"/>
            </a:pPr>
            <a:r>
              <a:rPr lang="en-US" sz="3753">
                <a:solidFill>
                  <a:srgbClr val="FFFFFF"/>
                </a:solidFill>
                <a:latin typeface="Alice"/>
                <a:ea typeface="Alice"/>
                <a:cs typeface="Alice"/>
                <a:sym typeface="Alice"/>
              </a:rPr>
              <a:t>1. Domain Fronting: APT35 has been known to use domain fronting, a technique where the malware communicates with a benign-looking domain that redirects traffic to the actual C2 server. This method helps evade detection by blending in with legitimate traffic.</a:t>
            </a:r>
          </a:p>
          <a:p>
            <a:pPr algn="l" marL="810313" indent="-405157" lvl="1">
              <a:lnSpc>
                <a:spcPts val="5179"/>
              </a:lnSpc>
              <a:buFont typeface="Arial"/>
              <a:buChar char="•"/>
            </a:pPr>
            <a:r>
              <a:rPr lang="en-US" sz="3753">
                <a:solidFill>
                  <a:srgbClr val="FFFFFF"/>
                </a:solidFill>
                <a:latin typeface="Alice"/>
                <a:ea typeface="Alice"/>
                <a:cs typeface="Alice"/>
                <a:sym typeface="Alice"/>
              </a:rPr>
              <a:t> 2. Compromised Websites: They often use compromised legitimate websites as C2 servers. This makes detection more difficult, as traffic to these sites might appear normal. </a:t>
            </a:r>
          </a:p>
          <a:p>
            <a:pPr algn="l" marL="810313" indent="-405157" lvl="1">
              <a:lnSpc>
                <a:spcPts val="5179"/>
              </a:lnSpc>
              <a:buFont typeface="Arial"/>
              <a:buChar char="•"/>
            </a:pPr>
            <a:r>
              <a:rPr lang="en-US" sz="3753">
                <a:solidFill>
                  <a:srgbClr val="FFFFFF"/>
                </a:solidFill>
                <a:latin typeface="Alice"/>
                <a:ea typeface="Alice"/>
                <a:cs typeface="Alice"/>
                <a:sym typeface="Alice"/>
              </a:rPr>
              <a:t>3. Cloud Services: They have been observed using cloud services such as Dropbox, Google Drive, and others for C2 communications. These services are less likely to be blocked and can disguise malicious traffic as legitimate.</a:t>
            </a:r>
            <a:r>
              <a:rPr lang="en-US" sz="3753">
                <a:solidFill>
                  <a:srgbClr val="FFFFFF"/>
                </a:solidFill>
                <a:latin typeface="Alice"/>
                <a:ea typeface="Alice"/>
                <a:cs typeface="Alice"/>
                <a:sym typeface="Alice"/>
              </a:rPr>
              <a:t>.</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145DA0"/>
        </a:solidFill>
      </p:bgPr>
    </p:bg>
    <p:spTree>
      <p:nvGrpSpPr>
        <p:cNvPr id="1" name=""/>
        <p:cNvGrpSpPr/>
        <p:nvPr/>
      </p:nvGrpSpPr>
      <p:grpSpPr>
        <a:xfrm>
          <a:off x="0" y="0"/>
          <a:ext cx="0" cy="0"/>
          <a:chOff x="0" y="0"/>
          <a:chExt cx="0" cy="0"/>
        </a:xfrm>
      </p:grpSpPr>
      <p:sp>
        <p:nvSpPr>
          <p:cNvPr name="TextBox 2" id="2"/>
          <p:cNvSpPr txBox="true"/>
          <p:nvPr/>
        </p:nvSpPr>
        <p:spPr>
          <a:xfrm rot="0">
            <a:off x="458475" y="647700"/>
            <a:ext cx="2807990" cy="752475"/>
          </a:xfrm>
          <a:prstGeom prst="rect">
            <a:avLst/>
          </a:prstGeom>
        </p:spPr>
        <p:txBody>
          <a:bodyPr anchor="t" rtlCol="false" tIns="0" lIns="0" bIns="0" rIns="0">
            <a:spAutoFit/>
          </a:bodyPr>
          <a:lstStyle/>
          <a:p>
            <a:pPr algn="ctr">
              <a:lnSpc>
                <a:spcPts val="5869"/>
              </a:lnSpc>
              <a:spcBef>
                <a:spcPct val="0"/>
              </a:spcBef>
            </a:pPr>
            <a:r>
              <a:rPr lang="en-US" sz="4890">
                <a:solidFill>
                  <a:srgbClr val="FFFBFB"/>
                </a:solidFill>
                <a:latin typeface="Alice"/>
                <a:ea typeface="Alice"/>
                <a:cs typeface="Alice"/>
                <a:sym typeface="Alice"/>
              </a:rPr>
              <a:t>Reference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grpSp>
        <p:nvGrpSpPr>
          <p:cNvPr name="Group 2" id="2"/>
          <p:cNvGrpSpPr/>
          <p:nvPr/>
        </p:nvGrpSpPr>
        <p:grpSpPr>
          <a:xfrm rot="-10800000">
            <a:off x="81160" y="9968813"/>
            <a:ext cx="13457996" cy="3264379"/>
            <a:chOff x="0" y="0"/>
            <a:chExt cx="17943995" cy="4352506"/>
          </a:xfrm>
        </p:grpSpPr>
        <p:sp>
          <p:nvSpPr>
            <p:cNvPr name="Freeform 3" id="3"/>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5" id="5"/>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Freeform 7" id="7"/>
          <p:cNvSpPr/>
          <p:nvPr/>
        </p:nvSpPr>
        <p:spPr>
          <a:xfrm flipH="false" flipV="false" rot="6150721">
            <a:off x="6080933" y="4579544"/>
            <a:ext cx="13544802" cy="1127911"/>
          </a:xfrm>
          <a:custGeom>
            <a:avLst/>
            <a:gdLst/>
            <a:ahLst/>
            <a:cxnLst/>
            <a:rect r="r" b="b" t="t" l="l"/>
            <a:pathLst>
              <a:path h="1127911" w="13544802">
                <a:moveTo>
                  <a:pt x="0" y="0"/>
                </a:moveTo>
                <a:lnTo>
                  <a:pt x="13544801" y="0"/>
                </a:lnTo>
                <a:lnTo>
                  <a:pt x="13544801" y="1127912"/>
                </a:lnTo>
                <a:lnTo>
                  <a:pt x="0" y="1127912"/>
                </a:lnTo>
                <a:lnTo>
                  <a:pt x="0" y="0"/>
                </a:lnTo>
                <a:close/>
              </a:path>
            </a:pathLst>
          </a:custGeom>
          <a:blipFill>
            <a:blip r:embed="rId4"/>
            <a:stretch>
              <a:fillRect l="0" t="-137172" r="0" b="0"/>
            </a:stretch>
          </a:blipFill>
        </p:spPr>
      </p:sp>
      <p:grpSp>
        <p:nvGrpSpPr>
          <p:cNvPr name="Group 8" id="8"/>
          <p:cNvGrpSpPr/>
          <p:nvPr/>
        </p:nvGrpSpPr>
        <p:grpSpPr>
          <a:xfrm rot="0">
            <a:off x="11807534" y="0"/>
            <a:ext cx="6254290" cy="10287000"/>
            <a:chOff x="0" y="0"/>
            <a:chExt cx="3860673" cy="6350000"/>
          </a:xfrm>
        </p:grpSpPr>
        <p:sp>
          <p:nvSpPr>
            <p:cNvPr name="Freeform 9" id="9"/>
            <p:cNvSpPr/>
            <p:nvPr/>
          </p:nvSpPr>
          <p:spPr>
            <a:xfrm flipH="false" flipV="false" rot="0">
              <a:off x="0" y="0"/>
              <a:ext cx="3860673" cy="6350000"/>
            </a:xfrm>
            <a:custGeom>
              <a:avLst/>
              <a:gdLst/>
              <a:ahLst/>
              <a:cxnLst/>
              <a:rect r="r" b="b" t="t" l="l"/>
              <a:pathLst>
                <a:path h="6350000" w="3860673">
                  <a:moveTo>
                    <a:pt x="3860673" y="0"/>
                  </a:moveTo>
                  <a:lnTo>
                    <a:pt x="2341753" y="6350000"/>
                  </a:lnTo>
                  <a:lnTo>
                    <a:pt x="0" y="6350000"/>
                  </a:lnTo>
                  <a:lnTo>
                    <a:pt x="1518920" y="0"/>
                  </a:lnTo>
                  <a:lnTo>
                    <a:pt x="3860673" y="0"/>
                  </a:lnTo>
                  <a:close/>
                </a:path>
              </a:pathLst>
            </a:custGeom>
            <a:blipFill>
              <a:blip r:embed="rId5"/>
              <a:stretch>
                <a:fillRect l="-73436" t="0" r="-73436" b="0"/>
              </a:stretch>
            </a:blipFill>
          </p:spPr>
        </p:sp>
      </p:grpSp>
      <p:sp>
        <p:nvSpPr>
          <p:cNvPr name="Freeform 10" id="10"/>
          <p:cNvSpPr/>
          <p:nvPr/>
        </p:nvSpPr>
        <p:spPr>
          <a:xfrm flipH="false" flipV="false" rot="-4615544">
            <a:off x="10510810" y="5041623"/>
            <a:ext cx="13544802" cy="1127911"/>
          </a:xfrm>
          <a:custGeom>
            <a:avLst/>
            <a:gdLst/>
            <a:ahLst/>
            <a:cxnLst/>
            <a:rect r="r" b="b" t="t" l="l"/>
            <a:pathLst>
              <a:path h="1127911" w="13544802">
                <a:moveTo>
                  <a:pt x="0" y="0"/>
                </a:moveTo>
                <a:lnTo>
                  <a:pt x="13544801" y="0"/>
                </a:lnTo>
                <a:lnTo>
                  <a:pt x="13544801" y="1127912"/>
                </a:lnTo>
                <a:lnTo>
                  <a:pt x="0" y="1127912"/>
                </a:lnTo>
                <a:lnTo>
                  <a:pt x="0" y="0"/>
                </a:lnTo>
                <a:close/>
              </a:path>
            </a:pathLst>
          </a:custGeom>
          <a:blipFill>
            <a:blip r:embed="rId4"/>
            <a:stretch>
              <a:fillRect l="0" t="-137172" r="0" b="0"/>
            </a:stretch>
          </a:blipFill>
        </p:spPr>
      </p:sp>
      <p:grpSp>
        <p:nvGrpSpPr>
          <p:cNvPr name="Group 11" id="11"/>
          <p:cNvGrpSpPr/>
          <p:nvPr/>
        </p:nvGrpSpPr>
        <p:grpSpPr>
          <a:xfrm rot="-10800000">
            <a:off x="15831039" y="9258300"/>
            <a:ext cx="13457996" cy="3264379"/>
            <a:chOff x="0" y="0"/>
            <a:chExt cx="17943995" cy="4352506"/>
          </a:xfrm>
        </p:grpSpPr>
        <p:sp>
          <p:nvSpPr>
            <p:cNvPr name="Freeform 12" id="12"/>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14" id="14"/>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TextBox 16" id="16"/>
          <p:cNvSpPr txBox="true"/>
          <p:nvPr/>
        </p:nvSpPr>
        <p:spPr>
          <a:xfrm rot="0">
            <a:off x="81160" y="485819"/>
            <a:ext cx="9207102" cy="752475"/>
          </a:xfrm>
          <a:prstGeom prst="rect">
            <a:avLst/>
          </a:prstGeom>
        </p:spPr>
        <p:txBody>
          <a:bodyPr anchor="t" rtlCol="false" tIns="0" lIns="0" bIns="0" rIns="0">
            <a:spAutoFit/>
          </a:bodyPr>
          <a:lstStyle/>
          <a:p>
            <a:pPr algn="ctr" marL="0" indent="0" lvl="0">
              <a:lnSpc>
                <a:spcPts val="5869"/>
              </a:lnSpc>
              <a:spcBef>
                <a:spcPct val="0"/>
              </a:spcBef>
            </a:pPr>
            <a:r>
              <a:rPr lang="en-US" sz="4890">
                <a:solidFill>
                  <a:srgbClr val="FFFFFF"/>
                </a:solidFill>
                <a:latin typeface="Alice"/>
                <a:ea typeface="Alice"/>
                <a:cs typeface="Alice"/>
                <a:sym typeface="Alice"/>
              </a:rPr>
              <a:t>What is APT35 ‘Charming kitten?</a:t>
            </a:r>
          </a:p>
        </p:txBody>
      </p:sp>
      <p:sp>
        <p:nvSpPr>
          <p:cNvPr name="TextBox 17" id="17"/>
          <p:cNvSpPr txBox="true"/>
          <p:nvPr/>
        </p:nvSpPr>
        <p:spPr>
          <a:xfrm rot="0">
            <a:off x="81160" y="1566195"/>
            <a:ext cx="10139854" cy="8002568"/>
          </a:xfrm>
          <a:prstGeom prst="rect">
            <a:avLst/>
          </a:prstGeom>
        </p:spPr>
        <p:txBody>
          <a:bodyPr anchor="t" rtlCol="false" tIns="0" lIns="0" bIns="0" rIns="0">
            <a:spAutoFit/>
          </a:bodyPr>
          <a:lstStyle/>
          <a:p>
            <a:pPr algn="l" marL="704855" indent="-352427" lvl="1">
              <a:lnSpc>
                <a:spcPts val="4505"/>
              </a:lnSpc>
              <a:buFont typeface="Arial"/>
              <a:buChar char="•"/>
            </a:pPr>
            <a:r>
              <a:rPr lang="en-US" sz="3264">
                <a:solidFill>
                  <a:srgbClr val="FFFFFF"/>
                </a:solidFill>
                <a:latin typeface="Alice"/>
                <a:ea typeface="Alice"/>
                <a:cs typeface="Alice"/>
                <a:sym typeface="Alice"/>
              </a:rPr>
              <a:t>APT35  aka: Charming Kitten, G0059, Magic Hound, Mint Sandstorm, Newscaster Team, Phosphorus, TunnelVision FireEye has identified APT35 operations dating back to 2014.</a:t>
            </a:r>
          </a:p>
          <a:p>
            <a:pPr algn="l" marL="704855" indent="-352427" lvl="1">
              <a:lnSpc>
                <a:spcPts val="4505"/>
              </a:lnSpc>
              <a:buFont typeface="Arial"/>
              <a:buChar char="•"/>
            </a:pPr>
            <a:r>
              <a:rPr lang="en-US" sz="3264">
                <a:solidFill>
                  <a:srgbClr val="FFFFFF"/>
                </a:solidFill>
                <a:latin typeface="Alice"/>
                <a:ea typeface="Alice"/>
                <a:cs typeface="Alice"/>
                <a:sym typeface="Alice"/>
              </a:rPr>
              <a:t> APT35, also known as the Newscaster Team, is a threat group sponsored by the Iranian government that conducts long term, resource-intensive operations to collect strategic intelligence. </a:t>
            </a:r>
          </a:p>
          <a:p>
            <a:pPr algn="l" marL="704855" indent="-352427" lvl="1">
              <a:lnSpc>
                <a:spcPts val="4505"/>
              </a:lnSpc>
              <a:buFont typeface="Arial"/>
              <a:buChar char="•"/>
            </a:pPr>
            <a:r>
              <a:rPr lang="en-US" sz="3264">
                <a:solidFill>
                  <a:srgbClr val="FFFFFF"/>
                </a:solidFill>
                <a:latin typeface="Alice"/>
                <a:ea typeface="Alice"/>
                <a:cs typeface="Alice"/>
                <a:sym typeface="Alice"/>
              </a:rPr>
              <a:t>APT35 typically targets U.S. and the Middle Eastern military, diplomatic and government personnel, organizations in the media, energy and defense industrial base (DIB), and engineering, business services and telecommunications sectors.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grpSp>
        <p:nvGrpSpPr>
          <p:cNvPr name="Group 2" id="2"/>
          <p:cNvGrpSpPr/>
          <p:nvPr/>
        </p:nvGrpSpPr>
        <p:grpSpPr>
          <a:xfrm rot="-10800000">
            <a:off x="0" y="9765889"/>
            <a:ext cx="13457996" cy="3264379"/>
            <a:chOff x="0" y="0"/>
            <a:chExt cx="17943995" cy="4352506"/>
          </a:xfrm>
        </p:grpSpPr>
        <p:sp>
          <p:nvSpPr>
            <p:cNvPr name="Freeform 3" id="3"/>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5" id="5"/>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Freeform 7" id="7"/>
          <p:cNvSpPr/>
          <p:nvPr/>
        </p:nvSpPr>
        <p:spPr>
          <a:xfrm flipH="false" flipV="false" rot="6150721">
            <a:off x="6080933" y="4579544"/>
            <a:ext cx="13544802" cy="1127911"/>
          </a:xfrm>
          <a:custGeom>
            <a:avLst/>
            <a:gdLst/>
            <a:ahLst/>
            <a:cxnLst/>
            <a:rect r="r" b="b" t="t" l="l"/>
            <a:pathLst>
              <a:path h="1127911" w="13544802">
                <a:moveTo>
                  <a:pt x="0" y="0"/>
                </a:moveTo>
                <a:lnTo>
                  <a:pt x="13544801" y="0"/>
                </a:lnTo>
                <a:lnTo>
                  <a:pt x="13544801" y="1127912"/>
                </a:lnTo>
                <a:lnTo>
                  <a:pt x="0" y="1127912"/>
                </a:lnTo>
                <a:lnTo>
                  <a:pt x="0" y="0"/>
                </a:lnTo>
                <a:close/>
              </a:path>
            </a:pathLst>
          </a:custGeom>
          <a:blipFill>
            <a:blip r:embed="rId4"/>
            <a:stretch>
              <a:fillRect l="0" t="-137172" r="0" b="0"/>
            </a:stretch>
          </a:blipFill>
        </p:spPr>
      </p:sp>
      <p:grpSp>
        <p:nvGrpSpPr>
          <p:cNvPr name="Group 8" id="8"/>
          <p:cNvGrpSpPr/>
          <p:nvPr/>
        </p:nvGrpSpPr>
        <p:grpSpPr>
          <a:xfrm rot="0">
            <a:off x="11807534" y="0"/>
            <a:ext cx="6254290" cy="10287000"/>
            <a:chOff x="0" y="0"/>
            <a:chExt cx="3860673" cy="6350000"/>
          </a:xfrm>
        </p:grpSpPr>
        <p:sp>
          <p:nvSpPr>
            <p:cNvPr name="Freeform 9" id="9"/>
            <p:cNvSpPr/>
            <p:nvPr/>
          </p:nvSpPr>
          <p:spPr>
            <a:xfrm flipH="false" flipV="false" rot="0">
              <a:off x="0" y="0"/>
              <a:ext cx="3860673" cy="6350000"/>
            </a:xfrm>
            <a:custGeom>
              <a:avLst/>
              <a:gdLst/>
              <a:ahLst/>
              <a:cxnLst/>
              <a:rect r="r" b="b" t="t" l="l"/>
              <a:pathLst>
                <a:path h="6350000" w="3860673">
                  <a:moveTo>
                    <a:pt x="3860673" y="0"/>
                  </a:moveTo>
                  <a:lnTo>
                    <a:pt x="2341753" y="6350000"/>
                  </a:lnTo>
                  <a:lnTo>
                    <a:pt x="0" y="6350000"/>
                  </a:lnTo>
                  <a:lnTo>
                    <a:pt x="1518920" y="0"/>
                  </a:lnTo>
                  <a:lnTo>
                    <a:pt x="3860673" y="0"/>
                  </a:lnTo>
                  <a:close/>
                </a:path>
              </a:pathLst>
            </a:custGeom>
            <a:blipFill>
              <a:blip r:embed="rId5"/>
              <a:stretch>
                <a:fillRect l="-73436" t="0" r="-73436" b="0"/>
              </a:stretch>
            </a:blipFill>
          </p:spPr>
        </p:sp>
      </p:grpSp>
      <p:sp>
        <p:nvSpPr>
          <p:cNvPr name="Freeform 10" id="10"/>
          <p:cNvSpPr/>
          <p:nvPr/>
        </p:nvSpPr>
        <p:spPr>
          <a:xfrm flipH="false" flipV="false" rot="-4615544">
            <a:off x="10510810" y="5041623"/>
            <a:ext cx="13544802" cy="1127911"/>
          </a:xfrm>
          <a:custGeom>
            <a:avLst/>
            <a:gdLst/>
            <a:ahLst/>
            <a:cxnLst/>
            <a:rect r="r" b="b" t="t" l="l"/>
            <a:pathLst>
              <a:path h="1127911" w="13544802">
                <a:moveTo>
                  <a:pt x="0" y="0"/>
                </a:moveTo>
                <a:lnTo>
                  <a:pt x="13544801" y="0"/>
                </a:lnTo>
                <a:lnTo>
                  <a:pt x="13544801" y="1127912"/>
                </a:lnTo>
                <a:lnTo>
                  <a:pt x="0" y="1127912"/>
                </a:lnTo>
                <a:lnTo>
                  <a:pt x="0" y="0"/>
                </a:lnTo>
                <a:close/>
              </a:path>
            </a:pathLst>
          </a:custGeom>
          <a:blipFill>
            <a:blip r:embed="rId4"/>
            <a:stretch>
              <a:fillRect l="0" t="-137172" r="0" b="0"/>
            </a:stretch>
          </a:blipFill>
        </p:spPr>
      </p:sp>
      <p:grpSp>
        <p:nvGrpSpPr>
          <p:cNvPr name="Group 11" id="11"/>
          <p:cNvGrpSpPr/>
          <p:nvPr/>
        </p:nvGrpSpPr>
        <p:grpSpPr>
          <a:xfrm rot="-10800000">
            <a:off x="15831039" y="9258300"/>
            <a:ext cx="13457996" cy="3264379"/>
            <a:chOff x="0" y="0"/>
            <a:chExt cx="17943995" cy="4352506"/>
          </a:xfrm>
        </p:grpSpPr>
        <p:sp>
          <p:nvSpPr>
            <p:cNvPr name="Freeform 12" id="12"/>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14" id="14"/>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TextBox 16" id="16"/>
          <p:cNvSpPr txBox="true"/>
          <p:nvPr/>
        </p:nvSpPr>
        <p:spPr>
          <a:xfrm rot="0">
            <a:off x="81160" y="485819"/>
            <a:ext cx="11406653" cy="752475"/>
          </a:xfrm>
          <a:prstGeom prst="rect">
            <a:avLst/>
          </a:prstGeom>
        </p:spPr>
        <p:txBody>
          <a:bodyPr anchor="t" rtlCol="false" tIns="0" lIns="0" bIns="0" rIns="0">
            <a:spAutoFit/>
          </a:bodyPr>
          <a:lstStyle/>
          <a:p>
            <a:pPr algn="ctr" marL="0" indent="0" lvl="0">
              <a:lnSpc>
                <a:spcPts val="5869"/>
              </a:lnSpc>
              <a:spcBef>
                <a:spcPct val="0"/>
              </a:spcBef>
            </a:pPr>
            <a:r>
              <a:rPr lang="en-US" sz="4890">
                <a:solidFill>
                  <a:srgbClr val="FFFFFF"/>
                </a:solidFill>
                <a:latin typeface="Alice"/>
                <a:ea typeface="Alice"/>
                <a:cs typeface="Alice"/>
                <a:sym typeface="Alice"/>
              </a:rPr>
              <a:t>HOW ATP35 INFILTRATE THE SYTSEM</a:t>
            </a:r>
          </a:p>
        </p:txBody>
      </p:sp>
      <p:sp>
        <p:nvSpPr>
          <p:cNvPr name="TextBox 17" id="17"/>
          <p:cNvSpPr txBox="true"/>
          <p:nvPr/>
        </p:nvSpPr>
        <p:spPr>
          <a:xfrm rot="0">
            <a:off x="81160" y="1686226"/>
            <a:ext cx="8844843" cy="10836453"/>
          </a:xfrm>
          <a:prstGeom prst="rect">
            <a:avLst/>
          </a:prstGeom>
        </p:spPr>
        <p:txBody>
          <a:bodyPr anchor="t" rtlCol="false" tIns="0" lIns="0" bIns="0" rIns="0">
            <a:spAutoFit/>
          </a:bodyPr>
          <a:lstStyle/>
          <a:p>
            <a:pPr algn="l" marL="701192" indent="-350596" lvl="1">
              <a:lnSpc>
                <a:spcPts val="4481"/>
              </a:lnSpc>
              <a:buFont typeface="Arial"/>
              <a:buChar char="•"/>
            </a:pPr>
            <a:r>
              <a:rPr lang="en-US" sz="3247">
                <a:solidFill>
                  <a:srgbClr val="FFFFFF"/>
                </a:solidFill>
                <a:latin typeface="Alice"/>
                <a:ea typeface="Alice"/>
                <a:cs typeface="Alice"/>
                <a:sym typeface="Alice"/>
              </a:rPr>
              <a:t>Use of Malicious Documents APT35 often uses malicious documents (such as Word or PDF files) with embedded macros or exploits to deliver malware. </a:t>
            </a:r>
          </a:p>
          <a:p>
            <a:pPr algn="l">
              <a:lnSpc>
                <a:spcPts val="4481"/>
              </a:lnSpc>
            </a:pPr>
          </a:p>
          <a:p>
            <a:pPr algn="l" marL="701192" indent="-350596" lvl="1">
              <a:lnSpc>
                <a:spcPts val="4481"/>
              </a:lnSpc>
              <a:buFont typeface="Arial"/>
              <a:buChar char="•"/>
            </a:pPr>
            <a:r>
              <a:rPr lang="en-US" sz="3247">
                <a:solidFill>
                  <a:srgbClr val="FFFFFF"/>
                </a:solidFill>
                <a:latin typeface="Alice"/>
                <a:ea typeface="Alice"/>
                <a:cs typeface="Alice"/>
                <a:sym typeface="Alice"/>
              </a:rPr>
              <a:t>Malware Delivery: Once the document is opened, the embedded code executes and downloads additional malware onto the system. </a:t>
            </a:r>
          </a:p>
          <a:p>
            <a:pPr algn="l">
              <a:lnSpc>
                <a:spcPts val="4481"/>
              </a:lnSpc>
            </a:pPr>
          </a:p>
          <a:p>
            <a:pPr algn="l" marL="701192" indent="-350596" lvl="1">
              <a:lnSpc>
                <a:spcPts val="4481"/>
              </a:lnSpc>
              <a:buFont typeface="Arial"/>
              <a:buChar char="•"/>
            </a:pPr>
            <a:r>
              <a:rPr lang="en-US" sz="3247">
                <a:solidFill>
                  <a:srgbClr val="FFFFFF"/>
                </a:solidFill>
                <a:latin typeface="Alice"/>
                <a:ea typeface="Alice"/>
                <a:cs typeface="Alice"/>
                <a:sym typeface="Alice"/>
              </a:rPr>
              <a:t>Remote Access Trojans (RATs): These allow attackers to control the infected system remotely, facilitating data exfiltration and further infiltration.</a:t>
            </a:r>
          </a:p>
          <a:p>
            <a:pPr algn="ctr">
              <a:lnSpc>
                <a:spcPts val="3929"/>
              </a:lnSpc>
            </a:pPr>
          </a:p>
          <a:p>
            <a:pPr algn="ctr">
              <a:lnSpc>
                <a:spcPts val="3929"/>
              </a:lnSpc>
            </a:pPr>
          </a:p>
          <a:p>
            <a:pPr algn="ctr">
              <a:lnSpc>
                <a:spcPts val="3929"/>
              </a:lnSpc>
            </a:pPr>
          </a:p>
          <a:p>
            <a:pPr algn="ctr">
              <a:lnSpc>
                <a:spcPts val="3929"/>
              </a:lnSpc>
            </a:pPr>
          </a:p>
          <a:p>
            <a:pPr algn="ctr">
              <a:lnSpc>
                <a:spcPts val="3929"/>
              </a:lnSpc>
            </a:pPr>
          </a:p>
          <a:p>
            <a:pPr algn="ctr" marL="0" indent="0" lvl="0">
              <a:lnSpc>
                <a:spcPts val="392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sp>
        <p:nvSpPr>
          <p:cNvPr name="Freeform 2" id="2"/>
          <p:cNvSpPr/>
          <p:nvPr/>
        </p:nvSpPr>
        <p:spPr>
          <a:xfrm flipH="false" flipV="false" rot="0">
            <a:off x="2136831" y="812110"/>
            <a:ext cx="14014337" cy="7506345"/>
          </a:xfrm>
          <a:custGeom>
            <a:avLst/>
            <a:gdLst/>
            <a:ahLst/>
            <a:cxnLst/>
            <a:rect r="r" b="b" t="t" l="l"/>
            <a:pathLst>
              <a:path h="7506345" w="14014337">
                <a:moveTo>
                  <a:pt x="0" y="0"/>
                </a:moveTo>
                <a:lnTo>
                  <a:pt x="14014338" y="0"/>
                </a:lnTo>
                <a:lnTo>
                  <a:pt x="14014338" y="7506345"/>
                </a:lnTo>
                <a:lnTo>
                  <a:pt x="0" y="7506345"/>
                </a:lnTo>
                <a:lnTo>
                  <a:pt x="0" y="0"/>
                </a:lnTo>
                <a:close/>
              </a:path>
            </a:pathLst>
          </a:custGeom>
          <a:blipFill>
            <a:blip r:embed="rId2"/>
            <a:stretch>
              <a:fillRect l="0" t="-3829" r="0" b="-1282"/>
            </a:stretch>
          </a:blipFill>
        </p:spPr>
      </p:sp>
      <p:sp>
        <p:nvSpPr>
          <p:cNvPr name="TextBox 3" id="3"/>
          <p:cNvSpPr txBox="true"/>
          <p:nvPr/>
        </p:nvSpPr>
        <p:spPr>
          <a:xfrm rot="0">
            <a:off x="0" y="8399053"/>
            <a:ext cx="18288000" cy="1651820"/>
          </a:xfrm>
          <a:prstGeom prst="rect">
            <a:avLst/>
          </a:prstGeom>
        </p:spPr>
        <p:txBody>
          <a:bodyPr anchor="t" rtlCol="false" tIns="0" lIns="0" bIns="0" rIns="0">
            <a:spAutoFit/>
          </a:bodyPr>
          <a:lstStyle/>
          <a:p>
            <a:pPr algn="l" marL="681937" indent="-340969" lvl="1">
              <a:lnSpc>
                <a:spcPts val="4358"/>
              </a:lnSpc>
              <a:buFont typeface="Arial"/>
              <a:buChar char="•"/>
            </a:pPr>
            <a:r>
              <a:rPr lang="en-US" sz="3158">
                <a:solidFill>
                  <a:srgbClr val="FFFFFF"/>
                </a:solidFill>
                <a:latin typeface="Alice"/>
                <a:ea typeface="Alice"/>
                <a:cs typeface="Alice"/>
                <a:sym typeface="Alice"/>
              </a:rPr>
              <a:t>The Cyber AI Analyst only highlights the most severe incidents in any given environment and automates many of the typical level one and level two SOC tasks. This includes reviewing all alerts, investigating the scope and nature of each event, and reducing time to triage by 92%.</a:t>
            </a:r>
          </a:p>
        </p:txBody>
      </p:sp>
      <p:sp>
        <p:nvSpPr>
          <p:cNvPr name="TextBox 4" id="4"/>
          <p:cNvSpPr txBox="true"/>
          <p:nvPr/>
        </p:nvSpPr>
        <p:spPr>
          <a:xfrm rot="0">
            <a:off x="-947499" y="185640"/>
            <a:ext cx="14014337" cy="479198"/>
          </a:xfrm>
          <a:prstGeom prst="rect">
            <a:avLst/>
          </a:prstGeom>
        </p:spPr>
        <p:txBody>
          <a:bodyPr anchor="t" rtlCol="false" tIns="0" lIns="0" bIns="0" rIns="0">
            <a:spAutoFit/>
          </a:bodyPr>
          <a:lstStyle/>
          <a:p>
            <a:pPr algn="ctr">
              <a:lnSpc>
                <a:spcPts val="3847"/>
              </a:lnSpc>
              <a:spcBef>
                <a:spcPct val="0"/>
              </a:spcBef>
            </a:pPr>
            <a:r>
              <a:rPr lang="en-US" sz="2787">
                <a:solidFill>
                  <a:srgbClr val="FFFFFF"/>
                </a:solidFill>
                <a:latin typeface="Alice"/>
                <a:ea typeface="Alice"/>
                <a:cs typeface="Alice"/>
                <a:sym typeface="Alice"/>
              </a:rPr>
              <a:t>Figure 1: Similar Cyber AI Analyst report observing C2 communications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71758" cy="10287000"/>
          </a:xfrm>
          <a:custGeom>
            <a:avLst/>
            <a:gdLst/>
            <a:ahLst/>
            <a:cxnLst/>
            <a:rect r="r" b="b" t="t" l="l"/>
            <a:pathLst>
              <a:path h="10287000" w="18271758">
                <a:moveTo>
                  <a:pt x="0" y="0"/>
                </a:moveTo>
                <a:lnTo>
                  <a:pt x="18271758" y="0"/>
                </a:lnTo>
                <a:lnTo>
                  <a:pt x="18271758"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372232" y="9191625"/>
            <a:ext cx="11341497" cy="587971"/>
          </a:xfrm>
          <a:prstGeom prst="rect">
            <a:avLst/>
          </a:prstGeom>
        </p:spPr>
        <p:txBody>
          <a:bodyPr anchor="t" rtlCol="false" tIns="0" lIns="0" bIns="0" rIns="0">
            <a:spAutoFit/>
          </a:bodyPr>
          <a:lstStyle/>
          <a:p>
            <a:pPr algn="l">
              <a:lnSpc>
                <a:spcPts val="4755"/>
              </a:lnSpc>
            </a:pPr>
            <a:r>
              <a:rPr lang="en-US" sz="3446">
                <a:solidFill>
                  <a:srgbClr val="FFFFFF"/>
                </a:solidFill>
                <a:latin typeface="Alice"/>
                <a:ea typeface="Alice"/>
                <a:cs typeface="Alice"/>
                <a:sym typeface="Alice"/>
              </a:rPr>
              <a:t>Figure 2: Example list of C2 detections for an APT35 attack</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519412" cy="10287000"/>
          </a:xfrm>
          <a:custGeom>
            <a:avLst/>
            <a:gdLst/>
            <a:ahLst/>
            <a:cxnLst/>
            <a:rect r="r" b="b" t="t" l="l"/>
            <a:pathLst>
              <a:path h="10287000" w="18519412">
                <a:moveTo>
                  <a:pt x="0" y="0"/>
                </a:moveTo>
                <a:lnTo>
                  <a:pt x="18519412" y="0"/>
                </a:lnTo>
                <a:lnTo>
                  <a:pt x="18519412" y="10287000"/>
                </a:lnTo>
                <a:lnTo>
                  <a:pt x="0" y="10287000"/>
                </a:lnTo>
                <a:lnTo>
                  <a:pt x="0" y="0"/>
                </a:lnTo>
                <a:close/>
              </a:path>
            </a:pathLst>
          </a:custGeom>
          <a:blipFill>
            <a:blip r:embed="rId2"/>
            <a:stretch>
              <a:fillRect l="-8243" t="-4188" r="-8243" b="0"/>
            </a:stretch>
          </a:blipFill>
        </p:spPr>
      </p:sp>
      <p:sp>
        <p:nvSpPr>
          <p:cNvPr name="TextBox 3" id="3"/>
          <p:cNvSpPr txBox="true"/>
          <p:nvPr/>
        </p:nvSpPr>
        <p:spPr>
          <a:xfrm rot="0">
            <a:off x="0" y="9774274"/>
            <a:ext cx="13122771" cy="512726"/>
          </a:xfrm>
          <a:prstGeom prst="rect">
            <a:avLst/>
          </a:prstGeom>
        </p:spPr>
        <p:txBody>
          <a:bodyPr anchor="t" rtlCol="false" tIns="0" lIns="0" bIns="0" rIns="0">
            <a:spAutoFit/>
          </a:bodyPr>
          <a:lstStyle/>
          <a:p>
            <a:pPr algn="ctr">
              <a:lnSpc>
                <a:spcPts val="4123"/>
              </a:lnSpc>
              <a:spcBef>
                <a:spcPct val="0"/>
              </a:spcBef>
            </a:pPr>
            <a:r>
              <a:rPr lang="en-US" sz="2987">
                <a:solidFill>
                  <a:srgbClr val="FFFFFF"/>
                </a:solidFill>
                <a:latin typeface="Alice"/>
                <a:ea typeface="Alice"/>
                <a:cs typeface="Alice"/>
                <a:sym typeface="Alice"/>
              </a:rPr>
              <a:t>Figure 3: Darktrace’s Threat Visualizer displaying the connectivity of a device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8386858"/>
          </a:xfrm>
          <a:custGeom>
            <a:avLst/>
            <a:gdLst/>
            <a:ahLst/>
            <a:cxnLst/>
            <a:rect r="r" b="b" t="t" l="l"/>
            <a:pathLst>
              <a:path h="8386858" w="18288000">
                <a:moveTo>
                  <a:pt x="0" y="0"/>
                </a:moveTo>
                <a:lnTo>
                  <a:pt x="18288000" y="0"/>
                </a:lnTo>
                <a:lnTo>
                  <a:pt x="18288000" y="8386858"/>
                </a:lnTo>
                <a:lnTo>
                  <a:pt x="0" y="8386858"/>
                </a:lnTo>
                <a:lnTo>
                  <a:pt x="0" y="0"/>
                </a:lnTo>
                <a:close/>
              </a:path>
            </a:pathLst>
          </a:custGeom>
          <a:blipFill>
            <a:blip r:embed="rId2"/>
            <a:stretch>
              <a:fillRect l="0" t="-13018" r="0" b="-13018"/>
            </a:stretch>
          </a:blipFill>
        </p:spPr>
      </p:sp>
      <p:sp>
        <p:nvSpPr>
          <p:cNvPr name="TextBox 3" id="3"/>
          <p:cNvSpPr txBox="true"/>
          <p:nvPr/>
        </p:nvSpPr>
        <p:spPr>
          <a:xfrm rot="0">
            <a:off x="439910" y="9429708"/>
            <a:ext cx="11472367" cy="620549"/>
          </a:xfrm>
          <a:prstGeom prst="rect">
            <a:avLst/>
          </a:prstGeom>
        </p:spPr>
        <p:txBody>
          <a:bodyPr anchor="t" rtlCol="false" tIns="0" lIns="0" bIns="0" rIns="0">
            <a:spAutoFit/>
          </a:bodyPr>
          <a:lstStyle/>
          <a:p>
            <a:pPr algn="ctr">
              <a:lnSpc>
                <a:spcPts val="5089"/>
              </a:lnSpc>
              <a:spcBef>
                <a:spcPct val="0"/>
              </a:spcBef>
            </a:pPr>
            <a:r>
              <a:rPr lang="en-US" sz="3687">
                <a:solidFill>
                  <a:srgbClr val="FFFFFF"/>
                </a:solidFill>
                <a:latin typeface="Alice"/>
                <a:ea typeface="Alice"/>
                <a:cs typeface="Alice"/>
                <a:sym typeface="Alice"/>
              </a:rPr>
              <a:t>Figure 4: Similar and associated credentials of a device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sp>
        <p:nvSpPr>
          <p:cNvPr name="Freeform 2" id="2"/>
          <p:cNvSpPr/>
          <p:nvPr/>
        </p:nvSpPr>
        <p:spPr>
          <a:xfrm flipH="false" flipV="false" rot="0">
            <a:off x="305119" y="2542605"/>
            <a:ext cx="17677763" cy="6487681"/>
          </a:xfrm>
          <a:custGeom>
            <a:avLst/>
            <a:gdLst/>
            <a:ahLst/>
            <a:cxnLst/>
            <a:rect r="r" b="b" t="t" l="l"/>
            <a:pathLst>
              <a:path h="6487681" w="17677763">
                <a:moveTo>
                  <a:pt x="0" y="0"/>
                </a:moveTo>
                <a:lnTo>
                  <a:pt x="17677762" y="0"/>
                </a:lnTo>
                <a:lnTo>
                  <a:pt x="17677762" y="6487681"/>
                </a:lnTo>
                <a:lnTo>
                  <a:pt x="0" y="6487681"/>
                </a:lnTo>
                <a:lnTo>
                  <a:pt x="0" y="0"/>
                </a:lnTo>
                <a:close/>
              </a:path>
            </a:pathLst>
          </a:custGeom>
          <a:blipFill>
            <a:blip r:embed="rId2"/>
            <a:stretch>
              <a:fillRect l="-2667" t="0" r="-2667" b="-533"/>
            </a:stretch>
          </a:blipFill>
        </p:spPr>
      </p:sp>
      <p:sp>
        <p:nvSpPr>
          <p:cNvPr name="TextBox 3" id="3"/>
          <p:cNvSpPr txBox="true"/>
          <p:nvPr/>
        </p:nvSpPr>
        <p:spPr>
          <a:xfrm rot="0">
            <a:off x="0" y="1381114"/>
            <a:ext cx="12692857" cy="572543"/>
          </a:xfrm>
          <a:prstGeom prst="rect">
            <a:avLst/>
          </a:prstGeom>
        </p:spPr>
        <p:txBody>
          <a:bodyPr anchor="t" rtlCol="false" tIns="0" lIns="0" bIns="0" rIns="0">
            <a:spAutoFit/>
          </a:bodyPr>
          <a:lstStyle/>
          <a:p>
            <a:pPr algn="ctr">
              <a:lnSpc>
                <a:spcPts val="4537"/>
              </a:lnSpc>
              <a:spcBef>
                <a:spcPct val="0"/>
              </a:spcBef>
            </a:pPr>
            <a:r>
              <a:rPr lang="en-US" sz="3287">
                <a:solidFill>
                  <a:srgbClr val="FFFFFF"/>
                </a:solidFill>
                <a:latin typeface="Alice"/>
                <a:ea typeface="Alice"/>
                <a:cs typeface="Alice"/>
                <a:sym typeface="Alice"/>
              </a:rPr>
              <a:t>Figure 5: Event device log filtered to show unusual connections only</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51D40"/>
        </a:solidFill>
      </p:bgPr>
    </p:bg>
    <p:spTree>
      <p:nvGrpSpPr>
        <p:cNvPr id="1" name=""/>
        <p:cNvGrpSpPr/>
        <p:nvPr/>
      </p:nvGrpSpPr>
      <p:grpSpPr>
        <a:xfrm>
          <a:off x="0" y="0"/>
          <a:ext cx="0" cy="0"/>
          <a:chOff x="0" y="0"/>
          <a:chExt cx="0" cy="0"/>
        </a:xfrm>
      </p:grpSpPr>
      <p:grpSp>
        <p:nvGrpSpPr>
          <p:cNvPr name="Group 2" id="2"/>
          <p:cNvGrpSpPr/>
          <p:nvPr/>
        </p:nvGrpSpPr>
        <p:grpSpPr>
          <a:xfrm rot="-10800000">
            <a:off x="81160" y="9258300"/>
            <a:ext cx="13457996" cy="3264379"/>
            <a:chOff x="0" y="0"/>
            <a:chExt cx="17943995" cy="4352506"/>
          </a:xfrm>
        </p:grpSpPr>
        <p:sp>
          <p:nvSpPr>
            <p:cNvPr name="Freeform 3" id="3"/>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5" id="5"/>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Freeform 7" id="7"/>
          <p:cNvSpPr/>
          <p:nvPr/>
        </p:nvSpPr>
        <p:spPr>
          <a:xfrm flipH="false" flipV="false" rot="6150721">
            <a:off x="6080933" y="4579544"/>
            <a:ext cx="13544802" cy="1127911"/>
          </a:xfrm>
          <a:custGeom>
            <a:avLst/>
            <a:gdLst/>
            <a:ahLst/>
            <a:cxnLst/>
            <a:rect r="r" b="b" t="t" l="l"/>
            <a:pathLst>
              <a:path h="1127911" w="13544802">
                <a:moveTo>
                  <a:pt x="0" y="0"/>
                </a:moveTo>
                <a:lnTo>
                  <a:pt x="13544801" y="0"/>
                </a:lnTo>
                <a:lnTo>
                  <a:pt x="13544801" y="1127912"/>
                </a:lnTo>
                <a:lnTo>
                  <a:pt x="0" y="1127912"/>
                </a:lnTo>
                <a:lnTo>
                  <a:pt x="0" y="0"/>
                </a:lnTo>
                <a:close/>
              </a:path>
            </a:pathLst>
          </a:custGeom>
          <a:blipFill>
            <a:blip r:embed="rId4"/>
            <a:stretch>
              <a:fillRect l="0" t="-137172" r="0" b="0"/>
            </a:stretch>
          </a:blipFill>
        </p:spPr>
      </p:sp>
      <p:grpSp>
        <p:nvGrpSpPr>
          <p:cNvPr name="Group 8" id="8"/>
          <p:cNvGrpSpPr/>
          <p:nvPr/>
        </p:nvGrpSpPr>
        <p:grpSpPr>
          <a:xfrm rot="0">
            <a:off x="11807534" y="0"/>
            <a:ext cx="6254290" cy="10287000"/>
            <a:chOff x="0" y="0"/>
            <a:chExt cx="3860673" cy="6350000"/>
          </a:xfrm>
        </p:grpSpPr>
        <p:sp>
          <p:nvSpPr>
            <p:cNvPr name="Freeform 9" id="9"/>
            <p:cNvSpPr/>
            <p:nvPr/>
          </p:nvSpPr>
          <p:spPr>
            <a:xfrm flipH="false" flipV="false" rot="0">
              <a:off x="0" y="0"/>
              <a:ext cx="3860673" cy="6350000"/>
            </a:xfrm>
            <a:custGeom>
              <a:avLst/>
              <a:gdLst/>
              <a:ahLst/>
              <a:cxnLst/>
              <a:rect r="r" b="b" t="t" l="l"/>
              <a:pathLst>
                <a:path h="6350000" w="3860673">
                  <a:moveTo>
                    <a:pt x="3860673" y="0"/>
                  </a:moveTo>
                  <a:lnTo>
                    <a:pt x="2341753" y="6350000"/>
                  </a:lnTo>
                  <a:lnTo>
                    <a:pt x="0" y="6350000"/>
                  </a:lnTo>
                  <a:lnTo>
                    <a:pt x="1518920" y="0"/>
                  </a:lnTo>
                  <a:lnTo>
                    <a:pt x="3860673" y="0"/>
                  </a:lnTo>
                  <a:close/>
                </a:path>
              </a:pathLst>
            </a:custGeom>
            <a:blipFill>
              <a:blip r:embed="rId5"/>
              <a:stretch>
                <a:fillRect l="-73436" t="0" r="-73436" b="0"/>
              </a:stretch>
            </a:blipFill>
          </p:spPr>
        </p:sp>
      </p:grpSp>
      <p:sp>
        <p:nvSpPr>
          <p:cNvPr name="Freeform 10" id="10"/>
          <p:cNvSpPr/>
          <p:nvPr/>
        </p:nvSpPr>
        <p:spPr>
          <a:xfrm flipH="false" flipV="false" rot="-4615544">
            <a:off x="10510810" y="5041623"/>
            <a:ext cx="13544802" cy="1127911"/>
          </a:xfrm>
          <a:custGeom>
            <a:avLst/>
            <a:gdLst/>
            <a:ahLst/>
            <a:cxnLst/>
            <a:rect r="r" b="b" t="t" l="l"/>
            <a:pathLst>
              <a:path h="1127911" w="13544802">
                <a:moveTo>
                  <a:pt x="0" y="0"/>
                </a:moveTo>
                <a:lnTo>
                  <a:pt x="13544801" y="0"/>
                </a:lnTo>
                <a:lnTo>
                  <a:pt x="13544801" y="1127912"/>
                </a:lnTo>
                <a:lnTo>
                  <a:pt x="0" y="1127912"/>
                </a:lnTo>
                <a:lnTo>
                  <a:pt x="0" y="0"/>
                </a:lnTo>
                <a:close/>
              </a:path>
            </a:pathLst>
          </a:custGeom>
          <a:blipFill>
            <a:blip r:embed="rId4"/>
            <a:stretch>
              <a:fillRect l="0" t="-137172" r="0" b="0"/>
            </a:stretch>
          </a:blipFill>
        </p:spPr>
      </p:sp>
      <p:grpSp>
        <p:nvGrpSpPr>
          <p:cNvPr name="Group 11" id="11"/>
          <p:cNvGrpSpPr/>
          <p:nvPr/>
        </p:nvGrpSpPr>
        <p:grpSpPr>
          <a:xfrm rot="-10800000">
            <a:off x="15831039" y="9258300"/>
            <a:ext cx="13457996" cy="3264379"/>
            <a:chOff x="0" y="0"/>
            <a:chExt cx="17943995" cy="4352506"/>
          </a:xfrm>
        </p:grpSpPr>
        <p:sp>
          <p:nvSpPr>
            <p:cNvPr name="Freeform 12" id="12"/>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14" id="14"/>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TextBox 16" id="16"/>
          <p:cNvSpPr txBox="true"/>
          <p:nvPr/>
        </p:nvSpPr>
        <p:spPr>
          <a:xfrm rot="0">
            <a:off x="81160" y="485819"/>
            <a:ext cx="9207102" cy="752475"/>
          </a:xfrm>
          <a:prstGeom prst="rect">
            <a:avLst/>
          </a:prstGeom>
        </p:spPr>
        <p:txBody>
          <a:bodyPr anchor="t" rtlCol="false" tIns="0" lIns="0" bIns="0" rIns="0">
            <a:spAutoFit/>
          </a:bodyPr>
          <a:lstStyle/>
          <a:p>
            <a:pPr algn="ctr" marL="0" indent="0" lvl="0">
              <a:lnSpc>
                <a:spcPts val="5869"/>
              </a:lnSpc>
              <a:spcBef>
                <a:spcPct val="0"/>
              </a:spcBef>
            </a:pPr>
            <a:r>
              <a:rPr lang="en-US" sz="4890">
                <a:solidFill>
                  <a:srgbClr val="FFFFFF"/>
                </a:solidFill>
                <a:latin typeface="Alice"/>
                <a:ea typeface="Alice"/>
                <a:cs typeface="Alice"/>
                <a:sym typeface="Alice"/>
              </a:rPr>
              <a:t>INFECTION/INITIAL ACCESS</a:t>
            </a:r>
          </a:p>
        </p:txBody>
      </p:sp>
      <p:sp>
        <p:nvSpPr>
          <p:cNvPr name="TextBox 17" id="17"/>
          <p:cNvSpPr txBox="true"/>
          <p:nvPr/>
        </p:nvSpPr>
        <p:spPr>
          <a:xfrm rot="0">
            <a:off x="0" y="1620512"/>
            <a:ext cx="11656949" cy="7198420"/>
          </a:xfrm>
          <a:prstGeom prst="rect">
            <a:avLst/>
          </a:prstGeom>
        </p:spPr>
        <p:txBody>
          <a:bodyPr anchor="t" rtlCol="false" tIns="0" lIns="0" bIns="0" rIns="0">
            <a:spAutoFit/>
          </a:bodyPr>
          <a:lstStyle/>
          <a:p>
            <a:pPr algn="ctr">
              <a:lnSpc>
                <a:spcPts val="5179"/>
              </a:lnSpc>
            </a:pPr>
          </a:p>
          <a:p>
            <a:pPr algn="ctr" marL="0" indent="0" lvl="0">
              <a:lnSpc>
                <a:spcPts val="5179"/>
              </a:lnSpc>
              <a:spcBef>
                <a:spcPct val="0"/>
              </a:spcBef>
            </a:pPr>
            <a:r>
              <a:rPr lang="en-US" sz="3753">
                <a:solidFill>
                  <a:srgbClr val="FFFFFF"/>
                </a:solidFill>
                <a:latin typeface="DM Sans"/>
                <a:ea typeface="DM Sans"/>
                <a:cs typeface="DM Sans"/>
                <a:sym typeface="DM Sans"/>
              </a:rPr>
              <a:t> APT35, sometimes referred to as Charming Kitten, Imperial Kitten, or Tortoiseshell, is a notorious cyber-espionage group which has been active for nearly 10 years. Famous for stealing scripts from HBO’s Game of Thrones in 2017 and suspected of interfering in the U.S. presidential election last year, it has launched extensive campaigns against organizations and officials across North America and the Middle East. Public attribution has associated APT35 with an Iran-based nation state threat actor.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DAGJ2zyi9YU</dc:identifier>
  <dcterms:modified xsi:type="dcterms:W3CDTF">2011-08-01T06:04:30Z</dcterms:modified>
  <cp:revision>1</cp:revision>
  <dc:title>APT35 ‘Charming Kitten'</dc:title>
</cp:coreProperties>
</file>

<file path=docProps/thumbnail.jpeg>
</file>